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Lato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" type="subTitle"/>
          </p:nvPr>
        </p:nvSpPr>
        <p:spPr>
          <a:xfrm>
            <a:off x="6489550" y="3340850"/>
            <a:ext cx="2307900" cy="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Rafia Bushra</a:t>
            </a:r>
            <a:endParaRPr sz="19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Undergraduate Student</a:t>
            </a:r>
            <a:endParaRPr sz="9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Steward Observatory</a:t>
            </a:r>
            <a:r>
              <a:rPr lang="en" sz="900"/>
              <a:t> </a:t>
            </a:r>
            <a:endParaRPr sz="900"/>
          </a:p>
        </p:txBody>
      </p:sp>
      <p:sp>
        <p:nvSpPr>
          <p:cNvPr id="135" name="Shape 135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Fate Of Stars In Andromeda Galaxy At Sun’s Location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1" type="body"/>
          </p:nvPr>
        </p:nvSpPr>
        <p:spPr>
          <a:xfrm>
            <a:off x="302225" y="1553625"/>
            <a:ext cx="7038900" cy="33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Similar size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Both spiral and barred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Galaxies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M31 a little more massive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Current separation about </a:t>
            </a:r>
            <a:endParaRPr/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2.5 Mly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 a head on collision course!</a:t>
            </a:r>
            <a:endParaRPr/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Approaching us at  </a:t>
            </a:r>
            <a:endParaRPr/>
          </a:p>
          <a:p>
            <a:pPr indent="45720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[Marel, 2012]</a:t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425" y="881525"/>
            <a:ext cx="5866349" cy="383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6075" y="2790975"/>
            <a:ext cx="1169300" cy="18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675" y="4196926"/>
            <a:ext cx="1169300" cy="25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3103750" y="4767675"/>
            <a:ext cx="5783700" cy="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FFFFFF"/>
                </a:solidFill>
              </a:rPr>
              <a:t>Rendering of how the collision might look from an Earth-like planet (Credit: NASA, ESA, Z. Levay, R. Van Der Marel (STSci), T. Hallas, A Mellinger)</a:t>
            </a:r>
            <a:endParaRPr sz="700">
              <a:solidFill>
                <a:srgbClr val="FFFFFF"/>
              </a:solidFill>
            </a:endParaRPr>
          </a:p>
        </p:txBody>
      </p:sp>
      <p:sp>
        <p:nvSpPr>
          <p:cNvPr id="145" name="Shape 145"/>
          <p:cNvSpPr txBox="1"/>
          <p:nvPr>
            <p:ph type="title"/>
          </p:nvPr>
        </p:nvSpPr>
        <p:spPr>
          <a:xfrm>
            <a:off x="1297500" y="393750"/>
            <a:ext cx="7038900" cy="5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- Milky Way &amp; Andromeda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1297500" y="393750"/>
            <a:ext cx="7038900" cy="6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Is Important</a:t>
            </a:r>
            <a:endParaRPr/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1297500" y="1273700"/>
            <a:ext cx="7038900" cy="32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887425"/>
            <a:ext cx="3435350" cy="403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125" y="929200"/>
            <a:ext cx="3708200" cy="403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7259375" y="4858200"/>
            <a:ext cx="1649400" cy="2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[Cox &amp; Loeb, 2008]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I want to explore</a:t>
            </a:r>
            <a:endParaRPr/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Position of the sun analogs as a function of time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What does the trajectory look like?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 they move further away from the galactic center or closer in?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Kinematics of the sun analogs as a function of time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How does the kinematics change over time?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 they become unbound?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If so, what percentage becomes unbound?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collision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 any of them get transferred to Milky Way or M33?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Does the trajectory change?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1297500" y="393750"/>
            <a:ext cx="7038900" cy="9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Approach - Selecting Analogs</a:t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1297500" y="1663450"/>
            <a:ext cx="70389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the simulation of M31 to identify particles that:</a:t>
            </a:r>
            <a:endParaRPr/>
          </a:p>
          <a:p>
            <a:pPr indent="-298450" lvl="1" marL="914400" rtl="0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Are at the right distance from galactic center 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Use an annulus centered at R = 8.29 kpc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Use annulus width of ±0.1R (ie. ~ 7.46kpc - 9.12kpc)</a:t>
            </a:r>
            <a:endParaRPr/>
          </a:p>
          <a:p>
            <a:pPr indent="-298450" lvl="1" marL="914400" rtl="0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Have the right circular velocity on the equatorial plane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Sun’s circular velocity at R: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                       of candidates should be within </a:t>
            </a:r>
            <a:endParaRPr/>
          </a:p>
          <a:p>
            <a:pPr indent="-298450" lvl="1" marL="914400" rtl="0">
              <a:spcBef>
                <a:spcPts val="100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Have the right out-of-plane velocity</a:t>
            </a:r>
            <a:endParaRPr/>
          </a:p>
          <a:p>
            <a:pPr indent="-298450" lvl="2" marL="1371600" rtl="0">
              <a:spcBef>
                <a:spcPts val="0"/>
              </a:spcBef>
              <a:spcAft>
                <a:spcPts val="1000"/>
              </a:spcAft>
              <a:buSzPts val="1100"/>
              <a:buChar char="■"/>
            </a:pPr>
            <a:r>
              <a:t/>
            </a:r>
            <a:endParaRPr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525" y="3017800"/>
            <a:ext cx="963700" cy="18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750" y="3233572"/>
            <a:ext cx="391838" cy="1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0500" y="3716496"/>
            <a:ext cx="1037076" cy="220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Shape 1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6175" y="3173275"/>
            <a:ext cx="563776" cy="22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Approach - Determining Analog Parameters </a:t>
            </a:r>
            <a:endParaRPr/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CenterOfMass.py - developed in HW4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Find position at each snapshot (trajectory)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Find velocity at each snapshot (kinematics)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unbound question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Calculate escape velocity of galaxy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Is the velocity of analog higher than the escape velocity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What fraction of the analogs have a velocity higher than the escape velocity</a:t>
            </a:r>
            <a:endParaRPr/>
          </a:p>
          <a:p>
            <a:pPr indent="-311150" lvl="0" marL="457200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collision 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Track position &amp; velocity as before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Are some of the analog positions where MW or M33 should be?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What fraction of the analogs transferred to MW or M33?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 of the outcome</a:t>
            </a:r>
            <a:endParaRPr/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Stars won’t collide into each other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Most of the analogs will survive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They will move further out from 8.29 kpc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 might be unbound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1000"/>
              </a:spcAft>
              <a:buSzPts val="1300"/>
              <a:buChar char="●"/>
            </a:pPr>
            <a:r>
              <a:rPr lang="en"/>
              <a:t>Some might be transferred to MW or M33</a:t>
            </a:r>
            <a:endParaRPr/>
          </a:p>
        </p:txBody>
      </p:sp>
      <p:pic>
        <p:nvPicPr>
          <p:cNvPr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975" y="864250"/>
            <a:ext cx="3183650" cy="391725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 txBox="1"/>
          <p:nvPr/>
        </p:nvSpPr>
        <p:spPr>
          <a:xfrm>
            <a:off x="7391600" y="4830300"/>
            <a:ext cx="13851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Van Der Marel ET AL.</a:t>
            </a:r>
            <a:endParaRPr sz="1000">
              <a:solidFill>
                <a:srgbClr val="FFFFFF"/>
              </a:solidFill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8250" y="2814575"/>
            <a:ext cx="1925224" cy="19252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/>
        </p:nvSpPr>
        <p:spPr>
          <a:xfrm>
            <a:off x="1524250" y="4816375"/>
            <a:ext cx="2603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</a:rPr>
              <a:t>Map of the Milky Way. Image credit: Caltech</a:t>
            </a:r>
            <a:endParaRPr sz="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idx="1" type="body"/>
          </p:nvPr>
        </p:nvSpPr>
        <p:spPr>
          <a:xfrm>
            <a:off x="1297500" y="1301525"/>
            <a:ext cx="7038900" cy="317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Thank You</a:t>
            </a:r>
            <a:endParaRPr b="1" sz="2800"/>
          </a:p>
          <a:p>
            <a:pPr indent="0" lvl="0" mar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00"/>
              <a:t>I am happy to take questions or feedback</a:t>
            </a:r>
            <a:endParaRPr b="1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